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3.png" ContentType="image/png"/>
  <Override PartName="/ppt/media/image4.jpeg" ContentType="image/jpeg"/>
  <Override PartName="/ppt/media/image2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slideLayouts/_rels/slideLayout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24C4A7C-E614-426C-8D47-A8427BDC179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43CE309-5A63-417A-8E9E-37DB66A80FC6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0B84ECF-74E9-4590-A0FB-8438897A9757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ldNum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631DCA8-6C44-42D6-91F9-A77B5F1C9D55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C4FF047-E704-4845-BCE3-8E4079257C7E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4AAA1D7-4579-4596-A8C9-AA1FE18162FC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E74DAFD-BE64-477D-A514-0518340B2FBC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4B06E35-31BF-49C9-88CB-AA8C2CBABE93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364DDF8-95B2-4327-8D59-FD8D471EB40F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2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83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4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2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65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6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06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7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47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8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88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707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9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4.jpeg"/><Relationship Id="rId8" Type="http://schemas.openxmlformats.org/officeDocument/2006/relationships/slideLayout" Target="../slideLayouts/slideLayout49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4.jpeg"/><Relationship Id="rId7" Type="http://schemas.openxmlformats.org/officeDocument/2006/relationships/slideLayout" Target="../slideLayouts/slideLayout61.xml"/><Relationship Id="rId8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335" name="Text 0"/>
          <p:cNvSpPr/>
          <p:nvPr/>
        </p:nvSpPr>
        <p:spPr>
          <a:xfrm>
            <a:off x="6280200" y="223812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pc="-1" strike="noStrike">
                <a:solidFill>
                  <a:srgbClr val="97b8ff"/>
                </a:solidFill>
                <a:latin typeface="Sora Medium"/>
                <a:ea typeface="Sora Medium"/>
              </a:rPr>
              <a:t>Open Source Linux: Powering Innovation</a:t>
            </a:r>
            <a:endParaRPr b="0" lang="en-US" sz="4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 1"/>
          <p:cNvSpPr/>
          <p:nvPr/>
        </p:nvSpPr>
        <p:spPr>
          <a:xfrm>
            <a:off x="6280200" y="3995640"/>
            <a:ext cx="75560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Linux forms the backbone of modern computing worldwide. It offers flexibility, transparency, and is community-driven.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 2"/>
          <p:cNvSpPr/>
          <p:nvPr/>
        </p:nvSpPr>
        <p:spPr>
          <a:xfrm>
            <a:off x="6280200" y="497664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The market size exceeded $75 billion in 2023, growing 19% annually.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Rectangle 8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Rectangle 6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0" name="Picture 7" descr=""/>
          <p:cNvPicPr/>
          <p:nvPr/>
        </p:nvPicPr>
        <p:blipFill>
          <a:blip r:embed="rId2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835000"/>
          </a:xfrm>
          <a:prstGeom prst="rect">
            <a:avLst/>
          </a:prstGeom>
          <a:ln w="0">
            <a:noFill/>
          </a:ln>
        </p:spPr>
      </p:pic>
      <p:sp>
        <p:nvSpPr>
          <p:cNvPr id="342" name="Text 0"/>
          <p:cNvSpPr/>
          <p:nvPr/>
        </p:nvSpPr>
        <p:spPr>
          <a:xfrm>
            <a:off x="793800" y="3991680"/>
            <a:ext cx="80229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pc="-1" strike="noStrike">
                <a:solidFill>
                  <a:srgbClr val="97b8ff"/>
                </a:solidFill>
                <a:latin typeface="Sora Medium"/>
                <a:ea typeface="Sora Medium"/>
              </a:rPr>
              <a:t>What is Open Source Linux?</a:t>
            </a:r>
            <a:endParaRPr b="0" lang="en-US" sz="4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Shape 1"/>
          <p:cNvSpPr/>
          <p:nvPr/>
        </p:nvSpPr>
        <p:spPr>
          <a:xfrm>
            <a:off x="793800" y="5040360"/>
            <a:ext cx="4196160" cy="2032560"/>
          </a:xfrm>
          <a:prstGeom prst="roundRect">
            <a:avLst>
              <a:gd name="adj" fmla="val 1674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Text 2"/>
          <p:cNvSpPr/>
          <p:nvPr/>
        </p:nvSpPr>
        <p:spPr>
          <a:xfrm>
            <a:off x="1020600" y="526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Kernel Creation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 3"/>
          <p:cNvSpPr/>
          <p:nvPr/>
        </p:nvSpPr>
        <p:spPr>
          <a:xfrm>
            <a:off x="1020600" y="5757840"/>
            <a:ext cx="3742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Developed by Linus Torvalds in 1991, Linux started the open source revolution.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hape 4"/>
          <p:cNvSpPr/>
          <p:nvPr/>
        </p:nvSpPr>
        <p:spPr>
          <a:xfrm>
            <a:off x="5217120" y="5040360"/>
            <a:ext cx="4196160" cy="2032560"/>
          </a:xfrm>
          <a:prstGeom prst="roundRect">
            <a:avLst>
              <a:gd name="adj" fmla="val 1674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Text 5"/>
          <p:cNvSpPr/>
          <p:nvPr/>
        </p:nvSpPr>
        <p:spPr>
          <a:xfrm>
            <a:off x="5443920" y="526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GPL License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 6"/>
          <p:cNvSpPr/>
          <p:nvPr/>
        </p:nvSpPr>
        <p:spPr>
          <a:xfrm>
            <a:off x="5443920" y="5757840"/>
            <a:ext cx="3742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Licensed under GNU GPL, ensuring freedom to view, modify, and distribute software.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Shape 7"/>
          <p:cNvSpPr/>
          <p:nvPr/>
        </p:nvSpPr>
        <p:spPr>
          <a:xfrm>
            <a:off x="9640080" y="5040360"/>
            <a:ext cx="4196160" cy="2032560"/>
          </a:xfrm>
          <a:prstGeom prst="roundRect">
            <a:avLst>
              <a:gd name="adj" fmla="val 1674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Text 8"/>
          <p:cNvSpPr/>
          <p:nvPr/>
        </p:nvSpPr>
        <p:spPr>
          <a:xfrm>
            <a:off x="9866880" y="526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Ubiquitous Use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 9"/>
          <p:cNvSpPr/>
          <p:nvPr/>
        </p:nvSpPr>
        <p:spPr>
          <a:xfrm>
            <a:off x="9866880" y="5757840"/>
            <a:ext cx="3742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Runs on devices from smartphones to the world’s most powerful supercomputers.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Rectangle 12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Rectangle 13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54" name="Picture 14" descr=""/>
          <p:cNvPicPr/>
          <p:nvPr/>
        </p:nvPicPr>
        <p:blipFill>
          <a:blip r:embed="rId2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6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6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7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 0"/>
          <p:cNvSpPr/>
          <p:nvPr/>
        </p:nvSpPr>
        <p:spPr>
          <a:xfrm>
            <a:off x="793800" y="1659600"/>
            <a:ext cx="78501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pc="-1" strike="noStrike">
                <a:solidFill>
                  <a:srgbClr val="97b8ff"/>
                </a:solidFill>
                <a:latin typeface="Sora Medium"/>
                <a:ea typeface="Sora Medium"/>
              </a:rPr>
              <a:t>Popular Linux Distributions</a:t>
            </a:r>
            <a:endParaRPr b="0" lang="en-US" sz="4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 1"/>
          <p:cNvSpPr/>
          <p:nvPr/>
        </p:nvSpPr>
        <p:spPr>
          <a:xfrm>
            <a:off x="793800" y="29354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97b8ff"/>
                </a:solidFill>
                <a:latin typeface="Sora Medium"/>
                <a:ea typeface="Sora Medium"/>
              </a:rPr>
              <a:t>Ubuntu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Text 2"/>
          <p:cNvSpPr/>
          <p:nvPr/>
        </p:nvSpPr>
        <p:spPr>
          <a:xfrm>
            <a:off x="793800" y="3516480"/>
            <a:ext cx="2845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User-friendly and Debian-based, popular for desktops and servers.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 3"/>
          <p:cNvSpPr/>
          <p:nvPr/>
        </p:nvSpPr>
        <p:spPr>
          <a:xfrm>
            <a:off x="4200480" y="29354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97b8ff"/>
                </a:solidFill>
                <a:latin typeface="Sora Medium"/>
                <a:ea typeface="Sora Medium"/>
              </a:rPr>
              <a:t>Fedora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ext 4"/>
          <p:cNvSpPr/>
          <p:nvPr/>
        </p:nvSpPr>
        <p:spPr>
          <a:xfrm>
            <a:off x="4200480" y="3516480"/>
            <a:ext cx="2845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Cutting-edge, community-driven, with Red Hat sponsorship.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 5"/>
          <p:cNvSpPr/>
          <p:nvPr/>
        </p:nvSpPr>
        <p:spPr>
          <a:xfrm>
            <a:off x="7607160" y="29354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97b8ff"/>
                </a:solidFill>
                <a:latin typeface="Sora Medium"/>
                <a:ea typeface="Sora Medium"/>
              </a:rPr>
              <a:t>Debian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 6"/>
          <p:cNvSpPr/>
          <p:nvPr/>
        </p:nvSpPr>
        <p:spPr>
          <a:xfrm>
            <a:off x="7607160" y="3516480"/>
            <a:ext cx="2845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Stable and customizable, the base of many other distros.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Text 7"/>
          <p:cNvSpPr/>
          <p:nvPr/>
        </p:nvSpPr>
        <p:spPr>
          <a:xfrm>
            <a:off x="11013480" y="29354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97b8ff"/>
                </a:solidFill>
                <a:latin typeface="Sora Medium"/>
                <a:ea typeface="Sora Medium"/>
              </a:rPr>
              <a:t>Enterprise Distros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 8"/>
          <p:cNvSpPr/>
          <p:nvPr/>
        </p:nvSpPr>
        <p:spPr>
          <a:xfrm>
            <a:off x="11013480" y="3516480"/>
            <a:ext cx="284508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CentOS, Rocky Linux, and AlmaLinux offer RHEL compatibility for enterprises.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 9"/>
          <p:cNvSpPr/>
          <p:nvPr/>
        </p:nvSpPr>
        <p:spPr>
          <a:xfrm>
            <a:off x="793800" y="55123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97b8ff"/>
                </a:solidFill>
                <a:latin typeface="Sora Medium"/>
                <a:ea typeface="Sora Medium"/>
              </a:rPr>
              <a:t>Arch Linux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 10"/>
          <p:cNvSpPr/>
          <p:nvPr/>
        </p:nvSpPr>
        <p:spPr>
          <a:xfrm>
            <a:off x="793800" y="6207120"/>
            <a:ext cx="130424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Rolling release model, highly customizable for advanced users.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Rectangle 12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Rectangle 13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8" name="Picture 14" descr=""/>
          <p:cNvPicPr/>
          <p:nvPr/>
        </p:nvPicPr>
        <p:blipFill>
          <a:blip r:embed="rId1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6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9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6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0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06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1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1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2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6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3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370" name="Text 0"/>
          <p:cNvSpPr/>
          <p:nvPr/>
        </p:nvSpPr>
        <p:spPr>
          <a:xfrm>
            <a:off x="6227280" y="752040"/>
            <a:ext cx="7661520" cy="13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199"/>
              </a:lnSpc>
              <a:tabLst>
                <a:tab algn="l" pos="0"/>
              </a:tabLst>
            </a:pPr>
            <a:r>
              <a:rPr b="0" lang="en-US" sz="4150" spc="-1" strike="noStrike">
                <a:solidFill>
                  <a:srgbClr val="97b8ff"/>
                </a:solidFill>
                <a:latin typeface="Sora Medium"/>
                <a:ea typeface="Sora Medium"/>
              </a:rPr>
              <a:t>Advantages of Open Source Linux</a:t>
            </a:r>
            <a:endParaRPr b="0" lang="en-US" sz="41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Shape 1"/>
          <p:cNvSpPr/>
          <p:nvPr/>
        </p:nvSpPr>
        <p:spPr>
          <a:xfrm>
            <a:off x="6227280" y="2392560"/>
            <a:ext cx="475920" cy="475920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Text 2"/>
          <p:cNvSpPr/>
          <p:nvPr/>
        </p:nvSpPr>
        <p:spPr>
          <a:xfrm>
            <a:off x="6915600" y="2465280"/>
            <a:ext cx="264636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50" spc="-1" strike="noStrike">
                <a:solidFill>
                  <a:srgbClr val="e0d6de"/>
                </a:solidFill>
                <a:latin typeface="Sora Medium"/>
                <a:ea typeface="Sora Medium"/>
              </a:rPr>
              <a:t>Cost-effective</a:t>
            </a:r>
            <a:endParaRPr b="0" lang="en-US" sz="2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Text 3"/>
          <p:cNvSpPr/>
          <p:nvPr/>
        </p:nvSpPr>
        <p:spPr>
          <a:xfrm>
            <a:off x="6915600" y="2923200"/>
            <a:ext cx="697356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e0d6de"/>
                </a:solidFill>
                <a:latin typeface="Noto Sans TC"/>
                <a:ea typeface="Noto Sans TC"/>
              </a:rPr>
              <a:t>Usually free, reducing IT costs by up to 40%.</a:t>
            </a:r>
            <a:endParaRPr b="0" lang="en-US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Shape 4"/>
          <p:cNvSpPr/>
          <p:nvPr/>
        </p:nvSpPr>
        <p:spPr>
          <a:xfrm>
            <a:off x="6227280" y="3684960"/>
            <a:ext cx="475920" cy="475920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Text 5"/>
          <p:cNvSpPr/>
          <p:nvPr/>
        </p:nvSpPr>
        <p:spPr>
          <a:xfrm>
            <a:off x="6915600" y="3757680"/>
            <a:ext cx="264636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50" spc="-1" strike="noStrike">
                <a:solidFill>
                  <a:srgbClr val="e0d6de"/>
                </a:solidFill>
                <a:latin typeface="Sora Medium"/>
                <a:ea typeface="Sora Medium"/>
              </a:rPr>
              <a:t>Highly Secure</a:t>
            </a:r>
            <a:endParaRPr b="0" lang="en-US" sz="2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 6"/>
          <p:cNvSpPr/>
          <p:nvPr/>
        </p:nvSpPr>
        <p:spPr>
          <a:xfrm>
            <a:off x="6915600" y="4215600"/>
            <a:ext cx="6973560" cy="67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e0d6de"/>
                </a:solidFill>
                <a:latin typeface="Noto Sans TC"/>
                <a:ea typeface="Noto Sans TC"/>
              </a:rPr>
              <a:t>Fast community bug fixes, patching vulnerabilities within 72 hours on average.</a:t>
            </a:r>
            <a:endParaRPr b="0" lang="en-US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Shape 7"/>
          <p:cNvSpPr/>
          <p:nvPr/>
        </p:nvSpPr>
        <p:spPr>
          <a:xfrm>
            <a:off x="6227280" y="5316120"/>
            <a:ext cx="475920" cy="475920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Text 8"/>
          <p:cNvSpPr/>
          <p:nvPr/>
        </p:nvSpPr>
        <p:spPr>
          <a:xfrm>
            <a:off x="6915600" y="5388840"/>
            <a:ext cx="264636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50" spc="-1" strike="noStrike">
                <a:solidFill>
                  <a:srgbClr val="e0d6de"/>
                </a:solidFill>
                <a:latin typeface="Sora Medium"/>
                <a:ea typeface="Sora Medium"/>
              </a:rPr>
              <a:t>Flexible &amp; Scalable</a:t>
            </a:r>
            <a:endParaRPr b="0" lang="en-US" sz="2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Text 9"/>
          <p:cNvSpPr/>
          <p:nvPr/>
        </p:nvSpPr>
        <p:spPr>
          <a:xfrm>
            <a:off x="6915600" y="5846400"/>
            <a:ext cx="697356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e0d6de"/>
                </a:solidFill>
                <a:latin typeface="Noto Sans TC"/>
                <a:ea typeface="Noto Sans TC"/>
              </a:rPr>
              <a:t>Customizable to specific needs, supports a wide range of hardware.</a:t>
            </a:r>
            <a:endParaRPr b="0" lang="en-US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Shape 10"/>
          <p:cNvSpPr/>
          <p:nvPr/>
        </p:nvSpPr>
        <p:spPr>
          <a:xfrm>
            <a:off x="6227280" y="6608520"/>
            <a:ext cx="475920" cy="475920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Text 11"/>
          <p:cNvSpPr/>
          <p:nvPr/>
        </p:nvSpPr>
        <p:spPr>
          <a:xfrm>
            <a:off x="6915600" y="6681240"/>
            <a:ext cx="264636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50" spc="-1" strike="noStrike">
                <a:solidFill>
                  <a:srgbClr val="e0d6de"/>
                </a:solidFill>
                <a:latin typeface="Sora Medium"/>
                <a:ea typeface="Sora Medium"/>
              </a:rPr>
              <a:t>Enterprise Ready</a:t>
            </a:r>
            <a:endParaRPr b="0" lang="en-US" sz="2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Text 12"/>
          <p:cNvSpPr/>
          <p:nvPr/>
        </p:nvSpPr>
        <p:spPr>
          <a:xfrm>
            <a:off x="6915600" y="7139160"/>
            <a:ext cx="697356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e0d6de"/>
                </a:solidFill>
                <a:latin typeface="Noto Sans TC"/>
                <a:ea typeface="Noto Sans TC"/>
              </a:rPr>
              <a:t>Suitable for small companies to large cloud infrastructures.</a:t>
            </a:r>
            <a:endParaRPr b="0" lang="en-US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Rectangle 15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Rectangle 16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5" name="Picture 17" descr=""/>
          <p:cNvPicPr/>
          <p:nvPr/>
        </p:nvPicPr>
        <p:blipFill>
          <a:blip r:embed="rId2"/>
          <a:stretch/>
        </p:blipFill>
        <p:spPr>
          <a:xfrm>
            <a:off x="10058400" y="7543440"/>
            <a:ext cx="685800" cy="68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5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5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6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8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7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8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 0"/>
          <p:cNvSpPr/>
          <p:nvPr/>
        </p:nvSpPr>
        <p:spPr>
          <a:xfrm>
            <a:off x="712800" y="561240"/>
            <a:ext cx="509040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97b8ff"/>
                </a:solidFill>
                <a:latin typeface="Sora Medium"/>
                <a:ea typeface="Sora Medium"/>
              </a:rPr>
              <a:t>Use Cases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7" name="Image 0" descr="preencoded.png"/>
          <p:cNvPicPr/>
          <p:nvPr/>
        </p:nvPicPr>
        <p:blipFill>
          <a:blip r:embed="rId2"/>
          <a:stretch/>
        </p:blipFill>
        <p:spPr>
          <a:xfrm>
            <a:off x="712800" y="1640520"/>
            <a:ext cx="508680" cy="508680"/>
          </a:xfrm>
          <a:prstGeom prst="rect">
            <a:avLst/>
          </a:prstGeom>
          <a:ln w="0">
            <a:noFill/>
          </a:ln>
        </p:spPr>
      </p:pic>
      <p:sp>
        <p:nvSpPr>
          <p:cNvPr id="388" name="Text 1"/>
          <p:cNvSpPr/>
          <p:nvPr/>
        </p:nvSpPr>
        <p:spPr>
          <a:xfrm>
            <a:off x="1425240" y="1725840"/>
            <a:ext cx="25452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e0d6de"/>
                </a:solidFill>
                <a:latin typeface="Sora Medium"/>
                <a:ea typeface="Sora Medium"/>
              </a:rPr>
              <a:t>Servers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Text 2"/>
          <p:cNvSpPr/>
          <p:nvPr/>
        </p:nvSpPr>
        <p:spPr>
          <a:xfrm>
            <a:off x="1425240" y="2166120"/>
            <a:ext cx="12492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e0d6de"/>
                </a:solidFill>
                <a:latin typeface="Noto Sans TC"/>
                <a:ea typeface="Noto Sans TC"/>
              </a:rPr>
              <a:t>Hosts 96.4% of top global servers.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0" name="Image 1" descr="preencoded.png"/>
          <p:cNvPicPr/>
          <p:nvPr/>
        </p:nvPicPr>
        <p:blipFill>
          <a:blip r:embed="rId3"/>
          <a:stretch/>
        </p:blipFill>
        <p:spPr>
          <a:xfrm>
            <a:off x="712800" y="2934720"/>
            <a:ext cx="508680" cy="508680"/>
          </a:xfrm>
          <a:prstGeom prst="rect">
            <a:avLst/>
          </a:prstGeom>
          <a:ln w="0">
            <a:noFill/>
          </a:ln>
        </p:spPr>
      </p:pic>
      <p:sp>
        <p:nvSpPr>
          <p:cNvPr id="391" name="Text 3"/>
          <p:cNvSpPr/>
          <p:nvPr/>
        </p:nvSpPr>
        <p:spPr>
          <a:xfrm>
            <a:off x="1425240" y="3020040"/>
            <a:ext cx="25452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e0d6de"/>
                </a:solidFill>
                <a:latin typeface="Sora Medium"/>
                <a:ea typeface="Sora Medium"/>
              </a:rPr>
              <a:t>Cloud Computing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Text 4"/>
          <p:cNvSpPr/>
          <p:nvPr/>
        </p:nvSpPr>
        <p:spPr>
          <a:xfrm>
            <a:off x="1425240" y="3460320"/>
            <a:ext cx="12492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e0d6de"/>
                </a:solidFill>
                <a:latin typeface="Noto Sans TC"/>
                <a:ea typeface="Noto Sans TC"/>
              </a:rPr>
              <a:t>Core to AWS, Azure, and Google Cloud infrastructure.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3" name="Image 2" descr="preencoded.png"/>
          <p:cNvPicPr/>
          <p:nvPr/>
        </p:nvPicPr>
        <p:blipFill>
          <a:blip r:embed="rId4"/>
          <a:stretch/>
        </p:blipFill>
        <p:spPr>
          <a:xfrm>
            <a:off x="712800" y="4228920"/>
            <a:ext cx="508680" cy="508680"/>
          </a:xfrm>
          <a:prstGeom prst="rect">
            <a:avLst/>
          </a:prstGeom>
          <a:ln w="0">
            <a:noFill/>
          </a:ln>
        </p:spPr>
      </p:pic>
      <p:sp>
        <p:nvSpPr>
          <p:cNvPr id="394" name="Text 5"/>
          <p:cNvSpPr/>
          <p:nvPr/>
        </p:nvSpPr>
        <p:spPr>
          <a:xfrm>
            <a:off x="1425240" y="4313880"/>
            <a:ext cx="25783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e0d6de"/>
                </a:solidFill>
                <a:latin typeface="Sora Medium"/>
                <a:ea typeface="Sora Medium"/>
              </a:rPr>
              <a:t>Embedded Systems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Text 6"/>
          <p:cNvSpPr/>
          <p:nvPr/>
        </p:nvSpPr>
        <p:spPr>
          <a:xfrm>
            <a:off x="1425240" y="4754160"/>
            <a:ext cx="12492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e0d6de"/>
                </a:solidFill>
                <a:latin typeface="Noto Sans TC"/>
                <a:ea typeface="Noto Sans TC"/>
              </a:rPr>
              <a:t>In Android devices, IoT, and automotive systems.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6" name="Image 3" descr="preencoded.png"/>
          <p:cNvPicPr/>
          <p:nvPr/>
        </p:nvPicPr>
        <p:blipFill>
          <a:blip r:embed="rId5"/>
          <a:stretch/>
        </p:blipFill>
        <p:spPr>
          <a:xfrm>
            <a:off x="712800" y="5522760"/>
            <a:ext cx="508680" cy="508680"/>
          </a:xfrm>
          <a:prstGeom prst="rect">
            <a:avLst/>
          </a:prstGeom>
          <a:ln w="0">
            <a:noFill/>
          </a:ln>
        </p:spPr>
      </p:pic>
      <p:sp>
        <p:nvSpPr>
          <p:cNvPr id="397" name="Text 7"/>
          <p:cNvSpPr/>
          <p:nvPr/>
        </p:nvSpPr>
        <p:spPr>
          <a:xfrm>
            <a:off x="1425240" y="5608080"/>
            <a:ext cx="27943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e0d6de"/>
                </a:solidFill>
                <a:latin typeface="Sora Medium"/>
                <a:ea typeface="Sora Medium"/>
              </a:rPr>
              <a:t>Scientific Computing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Text 8"/>
          <p:cNvSpPr/>
          <p:nvPr/>
        </p:nvSpPr>
        <p:spPr>
          <a:xfrm>
            <a:off x="1425240" y="6048360"/>
            <a:ext cx="12492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e0d6de"/>
                </a:solidFill>
                <a:latin typeface="Noto Sans TC"/>
                <a:ea typeface="Noto Sans TC"/>
              </a:rPr>
              <a:t>Drives HPC clusters and complex data analysis.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9" name="Image 4" descr="preencoded.png"/>
          <p:cNvPicPr/>
          <p:nvPr/>
        </p:nvPicPr>
        <p:blipFill>
          <a:blip r:embed="rId6"/>
          <a:stretch/>
        </p:blipFill>
        <p:spPr>
          <a:xfrm>
            <a:off x="712800" y="6816960"/>
            <a:ext cx="508680" cy="508680"/>
          </a:xfrm>
          <a:prstGeom prst="rect">
            <a:avLst/>
          </a:prstGeom>
          <a:ln w="0">
            <a:noFill/>
          </a:ln>
        </p:spPr>
      </p:pic>
      <p:sp>
        <p:nvSpPr>
          <p:cNvPr id="400" name="Text 9"/>
          <p:cNvSpPr/>
          <p:nvPr/>
        </p:nvSpPr>
        <p:spPr>
          <a:xfrm>
            <a:off x="1425240" y="6902280"/>
            <a:ext cx="25452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e0d6de"/>
                </a:solidFill>
                <a:latin typeface="Sora Medium"/>
                <a:ea typeface="Sora Medium"/>
              </a:rPr>
              <a:t>Desktops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Text 10"/>
          <p:cNvSpPr/>
          <p:nvPr/>
        </p:nvSpPr>
        <p:spPr>
          <a:xfrm>
            <a:off x="1425240" y="7342560"/>
            <a:ext cx="12492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e0d6de"/>
                </a:solidFill>
                <a:latin typeface="Noto Sans TC"/>
                <a:ea typeface="Noto Sans TC"/>
              </a:rPr>
              <a:t>Increasingly adopted in businesses and education environments.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Rectangle 17"/>
          <p:cNvSpPr/>
          <p:nvPr/>
        </p:nvSpPr>
        <p:spPr>
          <a:xfrm>
            <a:off x="10302120" y="76658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Rectangle 18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4" name="Picture 19" descr=""/>
          <p:cNvPicPr/>
          <p:nvPr/>
        </p:nvPicPr>
        <p:blipFill>
          <a:blip r:embed="rId7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0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0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2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3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3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5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6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7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 0"/>
          <p:cNvSpPr/>
          <p:nvPr/>
        </p:nvSpPr>
        <p:spPr>
          <a:xfrm>
            <a:off x="709200" y="557280"/>
            <a:ext cx="68090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tabLst>
                <a:tab algn="l" pos="0"/>
              </a:tabLst>
            </a:pPr>
            <a:r>
              <a:rPr b="0" lang="en-US" sz="3950" spc="-1" strike="noStrike">
                <a:solidFill>
                  <a:srgbClr val="97b8ff"/>
                </a:solidFill>
                <a:latin typeface="Sora Medium"/>
                <a:ea typeface="Sora Medium"/>
              </a:rPr>
              <a:t>Getting Started with Linux</a:t>
            </a:r>
            <a:endParaRPr b="0" lang="en-US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6" name="Image 0" descr="preencoded.png"/>
          <p:cNvPicPr/>
          <p:nvPr/>
        </p:nvPicPr>
        <p:blipFill>
          <a:blip r:embed="rId1"/>
          <a:stretch/>
        </p:blipFill>
        <p:spPr>
          <a:xfrm>
            <a:off x="709200" y="1595520"/>
            <a:ext cx="1012680" cy="1215360"/>
          </a:xfrm>
          <a:prstGeom prst="rect">
            <a:avLst/>
          </a:prstGeom>
          <a:ln w="0">
            <a:noFill/>
          </a:ln>
        </p:spPr>
      </p:pic>
      <p:sp>
        <p:nvSpPr>
          <p:cNvPr id="407" name="Text 1"/>
          <p:cNvSpPr/>
          <p:nvPr/>
        </p:nvSpPr>
        <p:spPr>
          <a:xfrm>
            <a:off x="2026080" y="1798200"/>
            <a:ext cx="283104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e0d6de"/>
                </a:solidFill>
                <a:latin typeface="Sora Medium"/>
                <a:ea typeface="Sora Medium"/>
              </a:rPr>
              <a:t>Choose a Distribution</a:t>
            </a:r>
            <a:endParaRPr b="0" lang="en-US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 2"/>
          <p:cNvSpPr/>
          <p:nvPr/>
        </p:nvSpPr>
        <p:spPr>
          <a:xfrm>
            <a:off x="2026080" y="2235960"/>
            <a:ext cx="1189476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0d6de"/>
                </a:solidFill>
                <a:latin typeface="Noto Sans TC"/>
                <a:ea typeface="Noto Sans TC"/>
              </a:rPr>
              <a:t>Start with beginner-friendly Ubuntu, Fedora, or Mint.</a:t>
            </a:r>
            <a:endParaRPr b="0" lang="en-US" sz="1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" name="Image 1" descr="preencoded.png"/>
          <p:cNvPicPr/>
          <p:nvPr/>
        </p:nvPicPr>
        <p:blipFill>
          <a:blip r:embed="rId2"/>
          <a:stretch/>
        </p:blipFill>
        <p:spPr>
          <a:xfrm>
            <a:off x="709200" y="2811240"/>
            <a:ext cx="1012680" cy="1215360"/>
          </a:xfrm>
          <a:prstGeom prst="rect">
            <a:avLst/>
          </a:prstGeom>
          <a:ln w="0">
            <a:noFill/>
          </a:ln>
        </p:spPr>
      </p:pic>
      <p:sp>
        <p:nvSpPr>
          <p:cNvPr id="410" name="Text 3"/>
          <p:cNvSpPr/>
          <p:nvPr/>
        </p:nvSpPr>
        <p:spPr>
          <a:xfrm>
            <a:off x="2026080" y="3013920"/>
            <a:ext cx="253260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e0d6de"/>
                </a:solidFill>
                <a:latin typeface="Sora Medium"/>
                <a:ea typeface="Sora Medium"/>
              </a:rPr>
              <a:t>Download ISO</a:t>
            </a:r>
            <a:endParaRPr b="0" lang="en-US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Text 4"/>
          <p:cNvSpPr/>
          <p:nvPr/>
        </p:nvSpPr>
        <p:spPr>
          <a:xfrm>
            <a:off x="2026080" y="3452040"/>
            <a:ext cx="1189476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0d6de"/>
                </a:solidFill>
                <a:latin typeface="Noto Sans TC"/>
                <a:ea typeface="Noto Sans TC"/>
              </a:rPr>
              <a:t>Obtain the official installation image online.</a:t>
            </a:r>
            <a:endParaRPr b="0" lang="en-US" sz="1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2" name="Image 2" descr="preencoded.png"/>
          <p:cNvPicPr/>
          <p:nvPr/>
        </p:nvPicPr>
        <p:blipFill>
          <a:blip r:embed="rId3"/>
          <a:stretch/>
        </p:blipFill>
        <p:spPr>
          <a:xfrm>
            <a:off x="709200" y="4026960"/>
            <a:ext cx="1012680" cy="1215360"/>
          </a:xfrm>
          <a:prstGeom prst="rect">
            <a:avLst/>
          </a:prstGeom>
          <a:ln w="0">
            <a:noFill/>
          </a:ln>
        </p:spPr>
      </p:pic>
      <p:sp>
        <p:nvSpPr>
          <p:cNvPr id="413" name="Text 5"/>
          <p:cNvSpPr/>
          <p:nvPr/>
        </p:nvSpPr>
        <p:spPr>
          <a:xfrm>
            <a:off x="2026080" y="4229640"/>
            <a:ext cx="270540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e0d6de"/>
                </a:solidFill>
                <a:latin typeface="Sora Medium"/>
                <a:ea typeface="Sora Medium"/>
              </a:rPr>
              <a:t>Create Bootable USB</a:t>
            </a:r>
            <a:endParaRPr b="0" lang="en-US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 6"/>
          <p:cNvSpPr/>
          <p:nvPr/>
        </p:nvSpPr>
        <p:spPr>
          <a:xfrm>
            <a:off x="2026080" y="4667760"/>
            <a:ext cx="1189476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0d6de"/>
                </a:solidFill>
                <a:latin typeface="Noto Sans TC"/>
                <a:ea typeface="Noto Sans TC"/>
              </a:rPr>
              <a:t>Use tools like Rufus or Etcher to prepare installation media.</a:t>
            </a:r>
            <a:endParaRPr b="0" lang="en-US" sz="1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5" name="Image 3" descr="preencoded.png"/>
          <p:cNvPicPr/>
          <p:nvPr/>
        </p:nvPicPr>
        <p:blipFill>
          <a:blip r:embed="rId4"/>
          <a:stretch/>
        </p:blipFill>
        <p:spPr>
          <a:xfrm>
            <a:off x="709200" y="5242680"/>
            <a:ext cx="1012680" cy="1215360"/>
          </a:xfrm>
          <a:prstGeom prst="rect">
            <a:avLst/>
          </a:prstGeom>
          <a:ln w="0">
            <a:noFill/>
          </a:ln>
        </p:spPr>
      </p:pic>
      <p:sp>
        <p:nvSpPr>
          <p:cNvPr id="416" name="Text 7"/>
          <p:cNvSpPr/>
          <p:nvPr/>
        </p:nvSpPr>
        <p:spPr>
          <a:xfrm>
            <a:off x="2026080" y="5445360"/>
            <a:ext cx="253260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e0d6de"/>
                </a:solidFill>
                <a:latin typeface="Sora Medium"/>
                <a:ea typeface="Sora Medium"/>
              </a:rPr>
              <a:t>Install Linux</a:t>
            </a:r>
            <a:endParaRPr b="0" lang="en-US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Text 8"/>
          <p:cNvSpPr/>
          <p:nvPr/>
        </p:nvSpPr>
        <p:spPr>
          <a:xfrm>
            <a:off x="2026080" y="5883480"/>
            <a:ext cx="1189476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0d6de"/>
                </a:solidFill>
                <a:latin typeface="Noto Sans TC"/>
                <a:ea typeface="Noto Sans TC"/>
              </a:rPr>
              <a:t>Follow instructions for dual-boot or virtual machine setup.</a:t>
            </a:r>
            <a:endParaRPr b="0" lang="en-US" sz="1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8" name="Image 4" descr="preencoded.png"/>
          <p:cNvPicPr/>
          <p:nvPr/>
        </p:nvPicPr>
        <p:blipFill>
          <a:blip r:embed="rId5"/>
          <a:stretch/>
        </p:blipFill>
        <p:spPr>
          <a:xfrm>
            <a:off x="709200" y="6458400"/>
            <a:ext cx="1012680" cy="1215360"/>
          </a:xfrm>
          <a:prstGeom prst="rect">
            <a:avLst/>
          </a:prstGeom>
          <a:ln w="0">
            <a:noFill/>
          </a:ln>
        </p:spPr>
      </p:pic>
      <p:sp>
        <p:nvSpPr>
          <p:cNvPr id="419" name="Text 9"/>
          <p:cNvSpPr/>
          <p:nvPr/>
        </p:nvSpPr>
        <p:spPr>
          <a:xfrm>
            <a:off x="2026080" y="6661080"/>
            <a:ext cx="255312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e0d6de"/>
                </a:solidFill>
                <a:latin typeface="Sora Medium"/>
                <a:ea typeface="Sora Medium"/>
              </a:rPr>
              <a:t>Explore Community</a:t>
            </a:r>
            <a:endParaRPr b="0" lang="en-US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 10"/>
          <p:cNvSpPr/>
          <p:nvPr/>
        </p:nvSpPr>
        <p:spPr>
          <a:xfrm>
            <a:off x="2026080" y="7099200"/>
            <a:ext cx="1189476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0d6de"/>
                </a:solidFill>
                <a:latin typeface="Noto Sans TC"/>
                <a:ea typeface="Noto Sans TC"/>
              </a:rPr>
              <a:t>Join forums and read documentation for support and learning.</a:t>
            </a:r>
            <a:endParaRPr b="0" lang="en-US" sz="1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Rectangle 17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Rectangle 18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3" name="Picture 19" descr=""/>
          <p:cNvPicPr/>
          <p:nvPr/>
        </p:nvPicPr>
        <p:blipFill>
          <a:blip r:embed="rId6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4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5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0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08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9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10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5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7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2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2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29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0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31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6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7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3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4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50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1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52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8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4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6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71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2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73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8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9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8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92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3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94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425" name="Text 0"/>
          <p:cNvSpPr/>
          <p:nvPr/>
        </p:nvSpPr>
        <p:spPr>
          <a:xfrm>
            <a:off x="793800" y="704160"/>
            <a:ext cx="62499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pc="-1" strike="noStrike">
                <a:solidFill>
                  <a:srgbClr val="97b8ff"/>
                </a:solidFill>
                <a:latin typeface="Sora Medium"/>
                <a:ea typeface="Sora Medium"/>
              </a:rPr>
              <a:t>The Linux Community</a:t>
            </a:r>
            <a:endParaRPr b="0" lang="en-US" sz="4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Shape 1"/>
          <p:cNvSpPr/>
          <p:nvPr/>
        </p:nvSpPr>
        <p:spPr>
          <a:xfrm>
            <a:off x="793800" y="1753200"/>
            <a:ext cx="169560" cy="1215720"/>
          </a:xfrm>
          <a:prstGeom prst="roundRect">
            <a:avLst>
              <a:gd name="adj" fmla="val 20012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Text 2"/>
          <p:cNvSpPr/>
          <p:nvPr/>
        </p:nvSpPr>
        <p:spPr>
          <a:xfrm>
            <a:off x="1303920" y="17532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Global Network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 3"/>
          <p:cNvSpPr/>
          <p:nvPr/>
        </p:nvSpPr>
        <p:spPr>
          <a:xfrm>
            <a:off x="1303920" y="2243520"/>
            <a:ext cx="70459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Hundreds of thousands of developers, users, and enthusiasts worldwide.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Shape 4"/>
          <p:cNvSpPr/>
          <p:nvPr/>
        </p:nvSpPr>
        <p:spPr>
          <a:xfrm>
            <a:off x="1134000" y="3196080"/>
            <a:ext cx="169560" cy="1215720"/>
          </a:xfrm>
          <a:prstGeom prst="roundRect">
            <a:avLst>
              <a:gd name="adj" fmla="val 20012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Text 5"/>
          <p:cNvSpPr/>
          <p:nvPr/>
        </p:nvSpPr>
        <p:spPr>
          <a:xfrm>
            <a:off x="1644120" y="3196080"/>
            <a:ext cx="34689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Collaboration Platforms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Text 6"/>
          <p:cNvSpPr/>
          <p:nvPr/>
        </p:nvSpPr>
        <p:spPr>
          <a:xfrm>
            <a:off x="1644120" y="3686760"/>
            <a:ext cx="67057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Forums, mailing lists, IRC channels, and conferences foster cooperation.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Shape 7"/>
          <p:cNvSpPr/>
          <p:nvPr/>
        </p:nvSpPr>
        <p:spPr>
          <a:xfrm>
            <a:off x="1474200" y="4639320"/>
            <a:ext cx="169560" cy="1215720"/>
          </a:xfrm>
          <a:prstGeom prst="roundRect">
            <a:avLst>
              <a:gd name="adj" fmla="val 20012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Text 8"/>
          <p:cNvSpPr/>
          <p:nvPr/>
        </p:nvSpPr>
        <p:spPr>
          <a:xfrm>
            <a:off x="1984320" y="4639320"/>
            <a:ext cx="37195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Continuous Development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Text 9"/>
          <p:cNvSpPr/>
          <p:nvPr/>
        </p:nvSpPr>
        <p:spPr>
          <a:xfrm>
            <a:off x="1984320" y="5129640"/>
            <a:ext cx="63655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Community contributes code, ideas, and bug fixes to evolve Linux.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Shape 10"/>
          <p:cNvSpPr/>
          <p:nvPr/>
        </p:nvSpPr>
        <p:spPr>
          <a:xfrm>
            <a:off x="1814400" y="6082200"/>
            <a:ext cx="169560" cy="1215720"/>
          </a:xfrm>
          <a:prstGeom prst="roundRect">
            <a:avLst>
              <a:gd name="adj" fmla="val 20012"/>
            </a:avLst>
          </a:prstGeom>
          <a:solidFill>
            <a:srgbClr val="2626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Text 11"/>
          <p:cNvSpPr/>
          <p:nvPr/>
        </p:nvSpPr>
        <p:spPr>
          <a:xfrm>
            <a:off x="2324520" y="60822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Innovation Driven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 12"/>
          <p:cNvSpPr/>
          <p:nvPr/>
        </p:nvSpPr>
        <p:spPr>
          <a:xfrm>
            <a:off x="2324520" y="6572880"/>
            <a:ext cx="60253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Feedback and contributions fuel new features and improvements.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Rectangle 15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9" name="Picture 16" descr=""/>
          <p:cNvPicPr/>
          <p:nvPr/>
        </p:nvPicPr>
        <p:blipFill>
          <a:blip r:embed="rId2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395" dur="indefinite" restart="never" nodeType="tmRoot">
          <p:childTnLst>
            <p:seq>
              <p:cTn id="396" dur="indefinite" nodeType="mainSeq">
                <p:childTnLst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8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0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4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8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3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24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9" dur="500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0" dur="500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500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500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3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8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3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4" dur="5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5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6" dur="5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7" dur="5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8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3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9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0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3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 0"/>
          <p:cNvSpPr/>
          <p:nvPr/>
        </p:nvSpPr>
        <p:spPr>
          <a:xfrm>
            <a:off x="793800" y="1251000"/>
            <a:ext cx="93366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tabLst>
                <a:tab algn="l" pos="0"/>
              </a:tabLst>
            </a:pPr>
            <a:r>
              <a:rPr b="0" lang="en-US" sz="4450" spc="-1" strike="noStrike">
                <a:solidFill>
                  <a:srgbClr val="97b8ff"/>
                </a:solidFill>
                <a:latin typeface="Sora Medium"/>
                <a:ea typeface="Sora Medium"/>
              </a:rPr>
              <a:t>The Future of Open Source Linux</a:t>
            </a:r>
            <a:endParaRPr b="0" lang="en-US" sz="4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 1"/>
          <p:cNvSpPr/>
          <p:nvPr/>
        </p:nvSpPr>
        <p:spPr>
          <a:xfrm>
            <a:off x="1857240" y="28616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Continued Growth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Text 2"/>
          <p:cNvSpPr/>
          <p:nvPr/>
        </p:nvSpPr>
        <p:spPr>
          <a:xfrm>
            <a:off x="793800" y="3351960"/>
            <a:ext cx="38984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Linux adoption expands in cloud, IoT, and AI sectors.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Text 4"/>
          <p:cNvSpPr/>
          <p:nvPr/>
        </p:nvSpPr>
        <p:spPr>
          <a:xfrm>
            <a:off x="9937800" y="2452680"/>
            <a:ext cx="33980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Emerging Technologies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Text 5"/>
          <p:cNvSpPr/>
          <p:nvPr/>
        </p:nvSpPr>
        <p:spPr>
          <a:xfrm>
            <a:off x="9937800" y="2943360"/>
            <a:ext cx="38984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Containerization, orchestration, and edge computing lead innovation.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 7"/>
          <p:cNvSpPr/>
          <p:nvPr/>
        </p:nvSpPr>
        <p:spPr>
          <a:xfrm>
            <a:off x="10051200" y="4087800"/>
            <a:ext cx="29455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Enterprise Adoption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Text 8"/>
          <p:cNvSpPr/>
          <p:nvPr/>
        </p:nvSpPr>
        <p:spPr>
          <a:xfrm>
            <a:off x="10051200" y="4578120"/>
            <a:ext cx="37850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More businesses embrace Linux for critical infrastructure.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Text 10"/>
          <p:cNvSpPr/>
          <p:nvPr/>
        </p:nvSpPr>
        <p:spPr>
          <a:xfrm>
            <a:off x="9937800" y="5722920"/>
            <a:ext cx="33188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Community Innovation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 11"/>
          <p:cNvSpPr/>
          <p:nvPr/>
        </p:nvSpPr>
        <p:spPr>
          <a:xfrm>
            <a:off x="9937800" y="6213240"/>
            <a:ext cx="38984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Open source drives ongoing advancements and new projects.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Text 13"/>
          <p:cNvSpPr/>
          <p:nvPr/>
        </p:nvSpPr>
        <p:spPr>
          <a:xfrm>
            <a:off x="1857240" y="53139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0d6de"/>
                </a:solidFill>
                <a:latin typeface="Sora Medium"/>
                <a:ea typeface="Sora Medium"/>
              </a:rPr>
              <a:t>Market Growth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Text 14"/>
          <p:cNvSpPr/>
          <p:nvPr/>
        </p:nvSpPr>
        <p:spPr>
          <a:xfrm>
            <a:off x="793800" y="5804640"/>
            <a:ext cx="38984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e0d6de"/>
                </a:solidFill>
                <a:latin typeface="Noto Sans TC"/>
                <a:ea typeface="Noto Sans TC"/>
              </a:rPr>
              <a:t>Projected to grow 19% annually through 2028.</a:t>
            </a:r>
            <a:endParaRPr b="0" lang="en-US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Rectangle 22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2" name="Picture 23" descr=""/>
          <p:cNvPicPr/>
          <p:nvPr/>
        </p:nvPicPr>
        <p:blipFill>
          <a:blip r:embed="rId1"/>
          <a:stretch/>
        </p:blipFill>
        <p:spPr>
          <a:xfrm>
            <a:off x="4731480" y="2176200"/>
            <a:ext cx="5087160" cy="5101920"/>
          </a:xfrm>
          <a:prstGeom prst="rect">
            <a:avLst/>
          </a:prstGeom>
          <a:ln w="0">
            <a:noFill/>
          </a:ln>
        </p:spPr>
      </p:pic>
      <p:sp>
        <p:nvSpPr>
          <p:cNvPr id="453" name="Rectangle 16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4" name="Picture 17" descr=""/>
          <p:cNvPicPr/>
          <p:nvPr/>
        </p:nvPicPr>
        <p:blipFill>
          <a:blip r:embed="rId2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464" dur="indefinite" restart="never" nodeType="tmRoot">
          <p:childTnLst>
            <p:seq>
              <p:cTn id="465" dur="indefinite" nodeType="mainSeq">
                <p:childTnLst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0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1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4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48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0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9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0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6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4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0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1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9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3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6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4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54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1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1"/>
          <p:cNvSpPr/>
          <p:nvPr/>
        </p:nvSpPr>
        <p:spPr>
          <a:xfrm>
            <a:off x="5105520" y="960120"/>
            <a:ext cx="8183520" cy="191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2000" spc="-1" strike="noStrike">
                <a:ln>
                  <a:solidFill>
                    <a:schemeClr val="accent5"/>
                  </a:solidFill>
                </a:ln>
                <a:solidFill>
                  <a:srgbClr val="ffffff"/>
                </a:solidFill>
                <a:latin typeface="Calibri"/>
              </a:rPr>
              <a:t>THANK YOU</a:t>
            </a:r>
            <a:endParaRPr b="0" lang="en-US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Rectangle 3"/>
          <p:cNvSpPr/>
          <p:nvPr/>
        </p:nvSpPr>
        <p:spPr>
          <a:xfrm>
            <a:off x="6043320" y="3503520"/>
            <a:ext cx="63075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Colonna MT"/>
              </a:rPr>
              <a:t>Hope You All Will 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Colonna MT"/>
              </a:rPr>
              <a:t>Use  This. And Win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Colonna MT"/>
              </a:rPr>
              <a:t>Through 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Colonna MT"/>
              </a:rPr>
              <a:t>Technology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Rectangle 4"/>
          <p:cNvSpPr/>
          <p:nvPr/>
        </p:nvSpPr>
        <p:spPr>
          <a:xfrm>
            <a:off x="10302120" y="7635240"/>
            <a:ext cx="4327920" cy="594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SWARNAMALI GIRLS COLLEGE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8" name="Picture 5" descr=""/>
          <p:cNvPicPr/>
          <p:nvPr/>
        </p:nvPicPr>
        <p:blipFill>
          <a:blip r:embed="rId1"/>
          <a:stretch/>
        </p:blipFill>
        <p:spPr>
          <a:xfrm>
            <a:off x="9807120" y="7238880"/>
            <a:ext cx="990360" cy="9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Application>LibreOffice/7.4.7.2$Linux_X86_64 LibreOffice_project/40$Build-2</Application>
  <AppVersion>15.0000</AppVersion>
  <Words>524</Words>
  <Paragraphs>101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2025-05-21T08:30:00Z</dcterms:created>
  <dc:creator>PptxGenJS</dc:creator>
  <dc:description/>
  <dc:language>en-US</dc:language>
  <cp:lastModifiedBy/>
  <dcterms:modified xsi:type="dcterms:W3CDTF">2025-05-29T03:44:44Z</dcterms:modified>
  <cp:revision>19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744C55C874BA4301B74E01E5F04F1130_13</vt:lpwstr>
  </property>
  <property fmtid="{D5CDD505-2E9C-101B-9397-08002B2CF9AE}" pid="3" name="KSOProductBuildVer">
    <vt:lpwstr>1033-12.2.0.21179</vt:lpwstr>
  </property>
  <property fmtid="{D5CDD505-2E9C-101B-9397-08002B2CF9AE}" pid="4" name="Notes">
    <vt:i4>8</vt:i4>
  </property>
  <property fmtid="{D5CDD505-2E9C-101B-9397-08002B2CF9AE}" pid="5" name="PresentationFormat">
    <vt:lpwstr>Custom</vt:lpwstr>
  </property>
  <property fmtid="{D5CDD505-2E9C-101B-9397-08002B2CF9AE}" pid="6" name="Slides">
    <vt:i4>9</vt:i4>
  </property>
</Properties>
</file>